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6"/>
  </p:notes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6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961" autoAdjust="0"/>
  </p:normalViewPr>
  <p:slideViewPr>
    <p:cSldViewPr>
      <p:cViewPr>
        <p:scale>
          <a:sx n="50" d="100"/>
          <a:sy n="50" d="100"/>
        </p:scale>
        <p:origin x="-1956" y="-28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C4E4B5-A54C-4231-A15C-B5919FC3BF16}" type="datetimeFigureOut">
              <a:rPr lang="en-US" smtClean="0"/>
              <a:t>4/14/2014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788A2A-49AA-4656-9B2C-E204F927A709}" type="slidenum">
              <a:rPr lang="en-US" smtClean="0"/>
              <a:t>‹#›</a:t>
            </a:fld>
            <a:endParaRPr lang="en-US"/>
          </a:p>
        </p:txBody>
      </p:sp>
    </p:spTree>
    <p:extLst>
      <p:ext uri="{BB962C8B-B14F-4D97-AF65-F5344CB8AC3E}">
        <p14:creationId xmlns:p14="http://schemas.microsoft.com/office/powerpoint/2010/main" val="37517702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788A2A-49AA-4656-9B2C-E204F927A709}" type="slidenum">
              <a:rPr lang="en-US" smtClean="0"/>
              <a:t>2</a:t>
            </a:fld>
            <a:endParaRPr lang="en-US"/>
          </a:p>
        </p:txBody>
      </p:sp>
    </p:spTree>
    <p:extLst>
      <p:ext uri="{BB962C8B-B14F-4D97-AF65-F5344CB8AC3E}">
        <p14:creationId xmlns:p14="http://schemas.microsoft.com/office/powerpoint/2010/main" val="40550758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endParaRPr lang="en-US" dirty="0"/>
          </a:p>
        </p:txBody>
      </p:sp>
      <p:sp>
        <p:nvSpPr>
          <p:cNvPr id="4" name="Slide Number Placeholder 3"/>
          <p:cNvSpPr>
            <a:spLocks noGrp="1"/>
          </p:cNvSpPr>
          <p:nvPr>
            <p:ph type="sldNum" sz="quarter" idx="10"/>
          </p:nvPr>
        </p:nvSpPr>
        <p:spPr/>
        <p:txBody>
          <a:bodyPr/>
          <a:lstStyle/>
          <a:p>
            <a:fld id="{C6788A2A-49AA-4656-9B2C-E204F927A709}" type="slidenum">
              <a:rPr lang="en-US" smtClean="0"/>
              <a:t>5</a:t>
            </a:fld>
            <a:endParaRPr lang="en-US"/>
          </a:p>
        </p:txBody>
      </p:sp>
    </p:spTree>
    <p:extLst>
      <p:ext uri="{BB962C8B-B14F-4D97-AF65-F5344CB8AC3E}">
        <p14:creationId xmlns:p14="http://schemas.microsoft.com/office/powerpoint/2010/main" val="39068711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Clip 1- Trust vs. Mistrust</a:t>
            </a:r>
            <a:r>
              <a:rPr lang="en-US" baseline="0" dirty="0" smtClean="0"/>
              <a:t> </a:t>
            </a:r>
          </a:p>
          <a:p>
            <a:r>
              <a:rPr lang="en-US" baseline="0" dirty="0" smtClean="0"/>
              <a:t>What’s being shown? </a:t>
            </a:r>
            <a:r>
              <a:rPr lang="en-US" baseline="0" dirty="0" err="1" smtClean="0"/>
              <a:t>Kuzco</a:t>
            </a:r>
            <a:r>
              <a:rPr lang="en-US" baseline="0" dirty="0" smtClean="0"/>
              <a:t> showed mistrust because his toy broke, therefore his needs were not being met, but quickly regained his trust as the doll was presented to him. </a:t>
            </a:r>
          </a:p>
          <a:p>
            <a:endParaRPr lang="en-US" baseline="0" dirty="0" smtClean="0"/>
          </a:p>
          <a:p>
            <a:r>
              <a:rPr lang="en-US" baseline="0" dirty="0" smtClean="0"/>
              <a:t>Clip 2- Autonomy vs. Shame and Doubt </a:t>
            </a:r>
          </a:p>
          <a:p>
            <a:r>
              <a:rPr lang="en-US" baseline="0" dirty="0" smtClean="0"/>
              <a:t>What’s being shown? Sully was being a “parent” almost by letting Boo wander around, which lets her be independent. He’s almost overprotective, in which if he was constantly monitoring Boo and not letting her have control, she would develop a sense of shame and doubt and lack confidence. Children in this stage like to run around and explore new surroundings- which is why she was escaping from Sully.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Initiative versus guilt: play age, mimic/ mirror other’s behavior, develop creatively and cognitively (http://www.wingclips.com/movie-clips/imagine-that/how-to-sing) </a:t>
            </a:r>
          </a:p>
          <a:p>
            <a:endParaRPr lang="en-US" baseline="0" dirty="0" smtClean="0"/>
          </a:p>
          <a:p>
            <a:endParaRPr lang="en-US" baseline="0" dirty="0" smtClean="0"/>
          </a:p>
          <a:p>
            <a:r>
              <a:rPr lang="en-US" baseline="0" dirty="0" smtClean="0"/>
              <a:t>Clip 4- Industry vs. inferiority </a:t>
            </a:r>
          </a:p>
          <a:p>
            <a:r>
              <a:rPr lang="en-US" dirty="0" smtClean="0"/>
              <a:t>Forrest is coping with the new</a:t>
            </a:r>
            <a:r>
              <a:rPr lang="en-US" baseline="0" dirty="0" smtClean="0"/>
              <a:t> idea of school and making friends, so he is working towards completing these new goals (i.e. learning how to read) with Jenny and being friends with her, in order to develop new skills- otherwise, he would have felt like failure when compared to others</a:t>
            </a:r>
          </a:p>
          <a:p>
            <a:endParaRPr lang="en-US" baseline="0" dirty="0" smtClean="0"/>
          </a:p>
          <a:p>
            <a:r>
              <a:rPr lang="en-US" baseline="0" dirty="0" smtClean="0"/>
              <a:t>Clip 5-Identity vs Role Confusion</a:t>
            </a:r>
          </a:p>
          <a:p>
            <a:r>
              <a:rPr lang="en-US" baseline="0" dirty="0" smtClean="0"/>
              <a:t>Cady is a new student at North Shore, where she meets Damien and Janis. In this stage, the teenager must achieve an identity in occupation, gender roles, politics, and religion. Cady must find a group that she can identify with and if not, she risks feeling role confusion. </a:t>
            </a:r>
          </a:p>
          <a:p>
            <a:endParaRPr lang="en-US" baseline="0" dirty="0" smtClean="0"/>
          </a:p>
          <a:p>
            <a:r>
              <a:rPr lang="en-US" baseline="0" dirty="0" smtClean="0"/>
              <a:t>Clip 6- Intimacy vs isolation</a:t>
            </a:r>
          </a:p>
          <a:p>
            <a:r>
              <a:rPr lang="en-US" baseline="0" dirty="0" smtClean="0"/>
              <a:t>This one is pretty much self-explanatory, the young adult (</a:t>
            </a:r>
            <a:r>
              <a:rPr lang="en-US" baseline="0" dirty="0" err="1" smtClean="0"/>
              <a:t>Mulan</a:t>
            </a:r>
            <a:r>
              <a:rPr lang="en-US" baseline="0" dirty="0" smtClean="0"/>
              <a:t>) must develop intimate relationships or suffer feelings of isolation. </a:t>
            </a:r>
          </a:p>
          <a:p>
            <a:endParaRPr lang="en-US" baseline="0" dirty="0" smtClean="0"/>
          </a:p>
          <a:p>
            <a:r>
              <a:rPr lang="en-US" baseline="0" dirty="0" smtClean="0"/>
              <a:t>Clip 7- </a:t>
            </a:r>
            <a:r>
              <a:rPr lang="en-US" baseline="0" dirty="0" err="1" smtClean="0"/>
              <a:t>Generativity</a:t>
            </a:r>
            <a:r>
              <a:rPr lang="en-US" baseline="0" dirty="0" smtClean="0"/>
              <a:t> versus Stagnation</a:t>
            </a:r>
          </a:p>
          <a:p>
            <a:r>
              <a:rPr lang="en-US" baseline="0" dirty="0" smtClean="0"/>
              <a:t>This clip focuses on how </a:t>
            </a:r>
            <a:r>
              <a:rPr lang="en-US" baseline="0" dirty="0" err="1" smtClean="0"/>
              <a:t>Mufasa</a:t>
            </a:r>
            <a:r>
              <a:rPr lang="en-US" baseline="0" dirty="0" smtClean="0"/>
              <a:t> parents Simba. Parenting/ mentoring someone is the ability to care for another person and involves concern and guidance for both the next generation and future generations. </a:t>
            </a:r>
          </a:p>
          <a:p>
            <a:endParaRPr lang="en-US" baseline="0" dirty="0" smtClean="0"/>
          </a:p>
          <a:p>
            <a:r>
              <a:rPr lang="en-US" baseline="0" dirty="0" smtClean="0"/>
              <a:t>Clip 8- Integrity versus despair</a:t>
            </a:r>
          </a:p>
          <a:p>
            <a:r>
              <a:rPr lang="en-US" baseline="0" dirty="0" smtClean="0"/>
              <a:t>In this clip, Jack Nicholson’s character is going through part of his life story with Morgan Freeman’s character. He accepts the fact that he has “found joy in his life” and he fully accepts that even though he grew apart from his daughter, due to his divorce with his wife, he fully accepts the past and was still a parent for his daughter.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C6788A2A-49AA-4656-9B2C-E204F927A709}" type="slidenum">
              <a:rPr lang="en-US" smtClean="0"/>
              <a:t>14</a:t>
            </a:fld>
            <a:endParaRPr lang="en-US"/>
          </a:p>
        </p:txBody>
      </p:sp>
    </p:spTree>
    <p:extLst>
      <p:ext uri="{BB962C8B-B14F-4D97-AF65-F5344CB8AC3E}">
        <p14:creationId xmlns:p14="http://schemas.microsoft.com/office/powerpoint/2010/main" val="22735847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Date Placeholder 14"/>
          <p:cNvSpPr>
            <a:spLocks noGrp="1"/>
          </p:cNvSpPr>
          <p:nvPr>
            <p:ph type="dt" sz="half" idx="10"/>
          </p:nvPr>
        </p:nvSpPr>
        <p:spPr/>
        <p:txBody>
          <a:bodyPr/>
          <a:lstStyle/>
          <a:p>
            <a:fld id="{1BA7B754-460F-4714-AF0F-DAAC8DD438BF}" type="datetimeFigureOut">
              <a:rPr lang="en-US" smtClean="0"/>
              <a:t>4/14/2014</a:t>
            </a:fld>
            <a:endParaRPr lang="en-US"/>
          </a:p>
        </p:txBody>
      </p:sp>
      <p:sp>
        <p:nvSpPr>
          <p:cNvPr id="16" name="Slide Number Placeholder 15"/>
          <p:cNvSpPr>
            <a:spLocks noGrp="1"/>
          </p:cNvSpPr>
          <p:nvPr>
            <p:ph type="sldNum" sz="quarter" idx="11"/>
          </p:nvPr>
        </p:nvSpPr>
        <p:spPr/>
        <p:txBody>
          <a:bodyPr/>
          <a:lstStyle/>
          <a:p>
            <a:fld id="{01C13720-2BBF-4579-B4C4-5494A1FF1E5A}"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A7B754-460F-4714-AF0F-DAAC8DD438BF}" type="datetimeFigureOut">
              <a:rPr lang="en-US" smtClean="0"/>
              <a:t>4/14/2014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C13720-2BBF-4579-B4C4-5494A1FF1E5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BA7B754-460F-4714-AF0F-DAAC8DD438BF}" type="datetimeFigureOut">
              <a:rPr lang="en-US" smtClean="0"/>
              <a:t>4/14/2014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C13720-2BBF-4579-B4C4-5494A1FF1E5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fld id="{1BA7B754-460F-4714-AF0F-DAAC8DD438BF}" type="datetimeFigureOut">
              <a:rPr lang="en-US" smtClean="0"/>
              <a:t>4/14/2014</a:t>
            </a:fld>
            <a:endParaRPr lang="en-US"/>
          </a:p>
        </p:txBody>
      </p:sp>
      <p:sp>
        <p:nvSpPr>
          <p:cNvPr id="15" name="Slide Number Placeholder 14"/>
          <p:cNvSpPr>
            <a:spLocks noGrp="1"/>
          </p:cNvSpPr>
          <p:nvPr>
            <p:ph type="sldNum" sz="quarter" idx="11"/>
          </p:nvPr>
        </p:nvSpPr>
        <p:spPr/>
        <p:txBody>
          <a:bodyPr/>
          <a:lstStyle/>
          <a:p>
            <a:fld id="{01C13720-2BBF-4579-B4C4-5494A1FF1E5A}" type="slidenum">
              <a:rPr lang="en-US" smtClean="0"/>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fld id="{1BA7B754-460F-4714-AF0F-DAAC8DD438BF}" type="datetimeFigureOut">
              <a:rPr lang="en-US" smtClean="0"/>
              <a:t>4/14/2014</a:t>
            </a:fld>
            <a:endParaRPr lang="en-US"/>
          </a:p>
        </p:txBody>
      </p:sp>
      <p:sp>
        <p:nvSpPr>
          <p:cNvPr id="13" name="Slide Number Placeholder 12"/>
          <p:cNvSpPr>
            <a:spLocks noGrp="1"/>
          </p:cNvSpPr>
          <p:nvPr>
            <p:ph type="sldNum" sz="quarter" idx="11"/>
          </p:nvPr>
        </p:nvSpPr>
        <p:spPr/>
        <p:txBody>
          <a:bodyPr/>
          <a:lstStyle/>
          <a:p>
            <a:fld id="{01C13720-2BBF-4579-B4C4-5494A1FF1E5A}"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1BA7B754-460F-4714-AF0F-DAAC8DD438BF}" type="datetimeFigureOut">
              <a:rPr lang="en-US" smtClean="0"/>
              <a:t>4/14/2014</a:t>
            </a:fld>
            <a:endParaRPr lang="en-US"/>
          </a:p>
        </p:txBody>
      </p:sp>
      <p:sp>
        <p:nvSpPr>
          <p:cNvPr id="9" name="Slide Number Placeholder 8"/>
          <p:cNvSpPr>
            <a:spLocks noGrp="1"/>
          </p:cNvSpPr>
          <p:nvPr>
            <p:ph type="sldNum" sz="quarter" idx="11"/>
          </p:nvPr>
        </p:nvSpPr>
        <p:spPr/>
        <p:txBody>
          <a:bodyPr/>
          <a:lstStyle/>
          <a:p>
            <a:fld id="{01C13720-2BBF-4579-B4C4-5494A1FF1E5A}"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fld id="{1BA7B754-460F-4714-AF0F-DAAC8DD438BF}" type="datetimeFigureOut">
              <a:rPr lang="en-US" smtClean="0"/>
              <a:t>4/14/2014</a:t>
            </a:fld>
            <a:endParaRPr lang="en-US"/>
          </a:p>
        </p:txBody>
      </p:sp>
      <p:sp>
        <p:nvSpPr>
          <p:cNvPr id="15" name="Slide Number Placeholder 14"/>
          <p:cNvSpPr>
            <a:spLocks noGrp="1"/>
          </p:cNvSpPr>
          <p:nvPr>
            <p:ph type="sldNum" sz="quarter" idx="11"/>
          </p:nvPr>
        </p:nvSpPr>
        <p:spPr/>
        <p:txBody>
          <a:bodyPr/>
          <a:lstStyle/>
          <a:p>
            <a:fld id="{01C13720-2BBF-4579-B4C4-5494A1FF1E5A}" type="slidenum">
              <a:rPr lang="en-US" smtClean="0"/>
              <a:t>‹#›</a:t>
            </a:fld>
            <a:endParaRPr lang="en-US"/>
          </a:p>
        </p:txBody>
      </p:sp>
      <p:sp>
        <p:nvSpPr>
          <p:cNvPr id="16" name="Footer Placeholder 15"/>
          <p:cNvSpPr>
            <a:spLocks noGrp="1"/>
          </p:cNvSpPr>
          <p:nvPr>
            <p:ph type="ftr" sz="quarter" idx="12"/>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fld id="{1BA7B754-460F-4714-AF0F-DAAC8DD438BF}" type="datetimeFigureOut">
              <a:rPr lang="en-US" smtClean="0"/>
              <a:t>4/14/2014</a:t>
            </a:fld>
            <a:endParaRPr lang="en-US"/>
          </a:p>
        </p:txBody>
      </p:sp>
      <p:sp>
        <p:nvSpPr>
          <p:cNvPr id="8" name="Slide Number Placeholder 7"/>
          <p:cNvSpPr>
            <a:spLocks noGrp="1"/>
          </p:cNvSpPr>
          <p:nvPr>
            <p:ph type="sldNum" sz="quarter" idx="11"/>
          </p:nvPr>
        </p:nvSpPr>
        <p:spPr/>
        <p:txBody>
          <a:bodyPr/>
          <a:lstStyle/>
          <a:p>
            <a:fld id="{01C13720-2BBF-4579-B4C4-5494A1FF1E5A}"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BA7B754-460F-4714-AF0F-DAAC8DD438BF}" type="datetimeFigureOut">
              <a:rPr lang="en-US" smtClean="0"/>
              <a:t>4/14/2014</a:t>
            </a:fld>
            <a:endParaRPr lang="en-US"/>
          </a:p>
        </p:txBody>
      </p:sp>
      <p:sp>
        <p:nvSpPr>
          <p:cNvPr id="6" name="Slide Number Placeholder 5"/>
          <p:cNvSpPr>
            <a:spLocks noGrp="1"/>
          </p:cNvSpPr>
          <p:nvPr>
            <p:ph type="sldNum" sz="quarter" idx="11"/>
          </p:nvPr>
        </p:nvSpPr>
        <p:spPr/>
        <p:txBody>
          <a:bodyPr/>
          <a:lstStyle/>
          <a:p>
            <a:fld id="{01C13720-2BBF-4579-B4C4-5494A1FF1E5A}" type="slidenum">
              <a:rPr lang="en-US" smtClean="0"/>
              <a:t>‹#›</a:t>
            </a:fld>
            <a:endParaRPr lang="en-US"/>
          </a:p>
        </p:txBody>
      </p:sp>
      <p:sp>
        <p:nvSpPr>
          <p:cNvPr id="7" name="Footer Placeholder 6"/>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1BA7B754-460F-4714-AF0F-DAAC8DD438BF}" type="datetimeFigureOut">
              <a:rPr lang="en-US" smtClean="0"/>
              <a:t>4/14/2014</a:t>
            </a:fld>
            <a:endParaRPr lang="en-US"/>
          </a:p>
        </p:txBody>
      </p:sp>
      <p:sp>
        <p:nvSpPr>
          <p:cNvPr id="16" name="Slide Number Placeholder 15"/>
          <p:cNvSpPr>
            <a:spLocks noGrp="1"/>
          </p:cNvSpPr>
          <p:nvPr>
            <p:ph type="sldNum" sz="quarter" idx="11"/>
          </p:nvPr>
        </p:nvSpPr>
        <p:spPr/>
        <p:txBody>
          <a:bodyPr/>
          <a:lstStyle/>
          <a:p>
            <a:fld id="{01C13720-2BBF-4579-B4C4-5494A1FF1E5A}"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fld id="{1BA7B754-460F-4714-AF0F-DAAC8DD438BF}" type="datetimeFigureOut">
              <a:rPr lang="en-US" smtClean="0"/>
              <a:t>4/14/2014</a:t>
            </a:fld>
            <a:endParaRPr lang="en-US"/>
          </a:p>
        </p:txBody>
      </p:sp>
      <p:sp>
        <p:nvSpPr>
          <p:cNvPr id="14" name="Slide Number Placeholder 13"/>
          <p:cNvSpPr>
            <a:spLocks noGrp="1"/>
          </p:cNvSpPr>
          <p:nvPr>
            <p:ph type="sldNum" sz="quarter" idx="11"/>
          </p:nvPr>
        </p:nvSpPr>
        <p:spPr/>
        <p:txBody>
          <a:bodyPr/>
          <a:lstStyle/>
          <a:p>
            <a:fld id="{01C13720-2BBF-4579-B4C4-5494A1FF1E5A}" type="slidenum">
              <a:rPr lang="en-US" smtClean="0"/>
              <a:t>‹#›</a:t>
            </a:fld>
            <a:endParaRPr lang="en-US"/>
          </a:p>
        </p:txBody>
      </p:sp>
      <p:sp>
        <p:nvSpPr>
          <p:cNvPr id="15" name="Footer Placeholder 14"/>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1BA7B754-460F-4714-AF0F-DAAC8DD438BF}" type="datetimeFigureOut">
              <a:rPr lang="en-US" smtClean="0"/>
              <a:t>4/14/2014</a:t>
            </a:fld>
            <a:endParaRPr lang="en-US"/>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01C13720-2BBF-4579-B4C4-5494A1FF1E5A}"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Erik Erikson</a:t>
            </a:r>
            <a:r>
              <a:rPr lang="en-US" dirty="0"/>
              <a:t/>
            </a:r>
            <a:br>
              <a:rPr lang="en-US" dirty="0"/>
            </a:br>
            <a:r>
              <a:rPr lang="en-US" sz="2400" dirty="0" smtClean="0"/>
              <a:t>By Amanda Hill </a:t>
            </a:r>
            <a:endParaRPr lang="en-US" sz="2400" dirty="0"/>
          </a:p>
        </p:txBody>
      </p:sp>
      <p:pic>
        <p:nvPicPr>
          <p:cNvPr id="1029" name="Picture 5"/>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343400" y="457200"/>
            <a:ext cx="4495800" cy="42530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629407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257800"/>
            <a:ext cx="7543800" cy="914400"/>
          </a:xfrm>
        </p:spPr>
        <p:txBody>
          <a:bodyPr/>
          <a:lstStyle/>
          <a:p>
            <a:r>
              <a:rPr lang="en-US" sz="4400" dirty="0" smtClean="0"/>
              <a:t>Identity vs Role Confusion</a:t>
            </a:r>
            <a:endParaRPr lang="en-US" sz="4400" dirty="0"/>
          </a:p>
        </p:txBody>
      </p:sp>
      <p:sp>
        <p:nvSpPr>
          <p:cNvPr id="3" name="Content Placeholder 2"/>
          <p:cNvSpPr>
            <a:spLocks noGrp="1"/>
          </p:cNvSpPr>
          <p:nvPr>
            <p:ph sz="quarter" idx="13"/>
          </p:nvPr>
        </p:nvSpPr>
        <p:spPr>
          <a:xfrm>
            <a:off x="152400" y="1371600"/>
            <a:ext cx="3273552" cy="3429000"/>
          </a:xfrm>
        </p:spPr>
        <p:txBody>
          <a:bodyPr>
            <a:noAutofit/>
          </a:bodyPr>
          <a:lstStyle/>
          <a:p>
            <a:r>
              <a:rPr lang="en-US" sz="2800" dirty="0"/>
              <a:t>The teenager must achieve identity in occupation, gender roles, politics, and </a:t>
            </a:r>
            <a:r>
              <a:rPr lang="en-US" sz="2800" dirty="0" smtClean="0"/>
              <a:t>religion</a:t>
            </a:r>
          </a:p>
          <a:p>
            <a:pPr marL="18288" indent="0">
              <a:buNone/>
            </a:pPr>
            <a:endParaRPr lang="en-US" sz="2800" dirty="0"/>
          </a:p>
          <a:p>
            <a:r>
              <a:rPr lang="en-US" sz="2800" dirty="0" smtClean="0"/>
              <a:t>Ages 13-21</a:t>
            </a:r>
            <a:endParaRPr lang="en-US" sz="2800"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3124200" y="1524000"/>
            <a:ext cx="5751367" cy="3124200"/>
          </a:xfrm>
        </p:spPr>
      </p:pic>
    </p:spTree>
    <p:extLst>
      <p:ext uri="{BB962C8B-B14F-4D97-AF65-F5344CB8AC3E}">
        <p14:creationId xmlns:p14="http://schemas.microsoft.com/office/powerpoint/2010/main" val="3143889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Intimacy vs Isolation</a:t>
            </a:r>
            <a:endParaRPr lang="en-US" dirty="0"/>
          </a:p>
        </p:txBody>
      </p:sp>
      <p:sp>
        <p:nvSpPr>
          <p:cNvPr id="3" name="Content Placeholder 2"/>
          <p:cNvSpPr>
            <a:spLocks noGrp="1"/>
          </p:cNvSpPr>
          <p:nvPr>
            <p:ph sz="quarter" idx="13"/>
          </p:nvPr>
        </p:nvSpPr>
        <p:spPr>
          <a:xfrm>
            <a:off x="685800" y="914400"/>
            <a:ext cx="3273552" cy="3429000"/>
          </a:xfrm>
        </p:spPr>
        <p:txBody>
          <a:bodyPr>
            <a:normAutofit/>
          </a:bodyPr>
          <a:lstStyle/>
          <a:p>
            <a:r>
              <a:rPr lang="en-US" sz="2800" dirty="0"/>
              <a:t>The young adult must develop </a:t>
            </a:r>
            <a:r>
              <a:rPr lang="en-US" sz="2800" dirty="0" smtClean="0"/>
              <a:t>intimate </a:t>
            </a:r>
            <a:r>
              <a:rPr lang="en-US" sz="2800" dirty="0"/>
              <a:t>feelings or suffer feelings of </a:t>
            </a:r>
            <a:r>
              <a:rPr lang="en-US" sz="2800" dirty="0" smtClean="0"/>
              <a:t>isolation</a:t>
            </a:r>
          </a:p>
          <a:p>
            <a:endParaRPr lang="en-US" sz="2800" dirty="0" smtClean="0"/>
          </a:p>
          <a:p>
            <a:r>
              <a:rPr lang="en-US" sz="2800" dirty="0" smtClean="0"/>
              <a:t>21-39 years old</a:t>
            </a:r>
            <a:endParaRPr lang="en-US" sz="2800" dirty="0"/>
          </a:p>
        </p:txBody>
      </p:sp>
      <p:pic>
        <p:nvPicPr>
          <p:cNvPr id="6147" name="Picture 3" descr="C:\Users\Amanda\AppData\Local\Microsoft\Windows\Temporary Internet Files\Content.IE5\EAJLG6CB\MP900446450[1].jpg"/>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876800" y="990600"/>
            <a:ext cx="4014002"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5496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Generativity</a:t>
            </a:r>
            <a:r>
              <a:rPr lang="en-US" dirty="0" smtClean="0"/>
              <a:t> vs Stagnation</a:t>
            </a:r>
            <a:endParaRPr lang="en-US" dirty="0"/>
          </a:p>
        </p:txBody>
      </p:sp>
      <p:sp>
        <p:nvSpPr>
          <p:cNvPr id="3" name="Content Placeholder 2"/>
          <p:cNvSpPr>
            <a:spLocks noGrp="1"/>
          </p:cNvSpPr>
          <p:nvPr>
            <p:ph sz="quarter" idx="13"/>
          </p:nvPr>
        </p:nvSpPr>
        <p:spPr>
          <a:xfrm>
            <a:off x="762000" y="685800"/>
            <a:ext cx="3273552" cy="3429000"/>
          </a:xfrm>
        </p:spPr>
        <p:txBody>
          <a:bodyPr>
            <a:normAutofit/>
          </a:bodyPr>
          <a:lstStyle/>
          <a:p>
            <a:r>
              <a:rPr lang="en-US" sz="2800" dirty="0"/>
              <a:t>Each adult must find some way to satisfy and support the next </a:t>
            </a:r>
            <a:r>
              <a:rPr lang="en-US" sz="2800" dirty="0" smtClean="0"/>
              <a:t>generation</a:t>
            </a:r>
          </a:p>
          <a:p>
            <a:endParaRPr lang="en-US" sz="2800" dirty="0"/>
          </a:p>
          <a:p>
            <a:r>
              <a:rPr lang="en-US" sz="2800" dirty="0" smtClean="0"/>
              <a:t>40-65 years old</a:t>
            </a:r>
          </a:p>
        </p:txBody>
      </p:sp>
      <p:pic>
        <p:nvPicPr>
          <p:cNvPr id="7170" name="Picture 2" descr="C:\Users\Amanda\AppData\Local\Microsoft\Windows\Temporary Internet Files\Content.IE5\3TP8AQD7\MP900399402[1].jpg"/>
          <p:cNvPicPr>
            <a:picLocks noGrp="1" noChangeAspect="1" noChangeArrowheads="1"/>
          </p:cNvPicPr>
          <p:nvPr>
            <p:ph sz="quarter" idx="14"/>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838200"/>
            <a:ext cx="4143895" cy="414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03119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Ego Integrity vs Despair</a:t>
            </a:r>
            <a:endParaRPr lang="en-US" dirty="0"/>
          </a:p>
        </p:txBody>
      </p:sp>
      <p:sp>
        <p:nvSpPr>
          <p:cNvPr id="3" name="Content Placeholder 2"/>
          <p:cNvSpPr>
            <a:spLocks noGrp="1"/>
          </p:cNvSpPr>
          <p:nvPr>
            <p:ph sz="quarter" idx="13"/>
          </p:nvPr>
        </p:nvSpPr>
        <p:spPr>
          <a:xfrm>
            <a:off x="304800" y="1066800"/>
            <a:ext cx="3273552" cy="3429000"/>
          </a:xfrm>
        </p:spPr>
        <p:txBody>
          <a:bodyPr>
            <a:normAutofit/>
          </a:bodyPr>
          <a:lstStyle/>
          <a:p>
            <a:r>
              <a:rPr lang="en-US" sz="2800" dirty="0"/>
              <a:t>The culmination is a sense of acceptance of oneself and sense of fulfillment</a:t>
            </a:r>
            <a:r>
              <a:rPr lang="en-US" sz="2800" dirty="0" smtClean="0"/>
              <a:t>.</a:t>
            </a:r>
          </a:p>
          <a:p>
            <a:endParaRPr lang="en-US" sz="2800" dirty="0"/>
          </a:p>
          <a:p>
            <a:r>
              <a:rPr lang="en-US" sz="2800" dirty="0" smtClean="0"/>
              <a:t>65 years old +</a:t>
            </a:r>
            <a:endParaRPr lang="en-US" sz="2800" dirty="0"/>
          </a:p>
        </p:txBody>
      </p:sp>
      <p:pic>
        <p:nvPicPr>
          <p:cNvPr id="8195" name="Picture 3" descr="C:\Users\Amanda\AppData\Local\Microsoft\Windows\Temporary Internet Files\Content.IE5\I1LWL7UR\MP900439295[1].jpg"/>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3581400" y="1219200"/>
            <a:ext cx="5389562" cy="35930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87838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95400" y="2057400"/>
            <a:ext cx="6096000" cy="3657599"/>
          </a:xfrm>
        </p:spPr>
        <p:txBody>
          <a:bodyPr/>
          <a:lstStyle/>
          <a:p>
            <a:pPr marL="18288" indent="0">
              <a:buNone/>
            </a:pPr>
            <a:r>
              <a:rPr lang="en-US" dirty="0"/>
              <a:t>http://www.youtube.com/watch?v=WlwJOIvmymU</a:t>
            </a:r>
            <a:endParaRPr lang="en-US" dirty="0" smtClean="0"/>
          </a:p>
          <a:p>
            <a:pPr marL="18288" indent="0">
              <a:buNone/>
            </a:pPr>
            <a:endParaRPr lang="en-US" dirty="0"/>
          </a:p>
          <a:p>
            <a:pPr marL="18288" indent="0">
              <a:buNone/>
            </a:pPr>
            <a:endParaRPr lang="en-US" dirty="0" smtClean="0"/>
          </a:p>
          <a:p>
            <a:pPr marL="18288" indent="0">
              <a:buNone/>
            </a:pPr>
            <a:endParaRPr lang="en-US" dirty="0"/>
          </a:p>
          <a:p>
            <a:pPr marL="18288" indent="0">
              <a:buNone/>
            </a:pPr>
            <a:endParaRPr lang="en-US" dirty="0" smtClean="0"/>
          </a:p>
          <a:p>
            <a:pPr marL="18288" indent="0">
              <a:buNone/>
            </a:pPr>
            <a:endParaRPr lang="en-US" dirty="0"/>
          </a:p>
        </p:txBody>
      </p:sp>
      <p:sp>
        <p:nvSpPr>
          <p:cNvPr id="3" name="Title 2"/>
          <p:cNvSpPr>
            <a:spLocks noGrp="1"/>
          </p:cNvSpPr>
          <p:nvPr>
            <p:ph type="title"/>
          </p:nvPr>
        </p:nvSpPr>
        <p:spPr>
          <a:xfrm>
            <a:off x="533400" y="685800"/>
            <a:ext cx="7543800" cy="914400"/>
          </a:xfrm>
        </p:spPr>
        <p:txBody>
          <a:bodyPr/>
          <a:lstStyle/>
          <a:p>
            <a:r>
              <a:rPr lang="en-US" sz="2800" dirty="0" smtClean="0"/>
              <a:t>Psychosocial Theory of Human Development</a:t>
            </a:r>
            <a:endParaRPr lang="en-US" sz="2800" dirty="0"/>
          </a:p>
        </p:txBody>
      </p:sp>
    </p:spTree>
    <p:extLst>
      <p:ext uri="{BB962C8B-B14F-4D97-AF65-F5344CB8AC3E}">
        <p14:creationId xmlns:p14="http://schemas.microsoft.com/office/powerpoint/2010/main" val="19451507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304800"/>
            <a:ext cx="7543800" cy="914400"/>
          </a:xfrm>
        </p:spPr>
        <p:txBody>
          <a:bodyPr/>
          <a:lstStyle/>
          <a:p>
            <a:pPr algn="ctr"/>
            <a:r>
              <a:rPr lang="en-US" dirty="0" smtClean="0"/>
              <a:t>Background</a:t>
            </a:r>
            <a:endParaRPr lang="en-US" dirty="0"/>
          </a:p>
        </p:txBody>
      </p:sp>
      <p:sp>
        <p:nvSpPr>
          <p:cNvPr id="2" name="Content Placeholder 1"/>
          <p:cNvSpPr>
            <a:spLocks noGrp="1"/>
          </p:cNvSpPr>
          <p:nvPr>
            <p:ph sz="quarter" idx="13"/>
          </p:nvPr>
        </p:nvSpPr>
        <p:spPr>
          <a:xfrm>
            <a:off x="381000" y="1371600"/>
            <a:ext cx="3273552" cy="4572000"/>
          </a:xfrm>
        </p:spPr>
        <p:txBody>
          <a:bodyPr>
            <a:normAutofit lnSpcReduction="10000"/>
          </a:bodyPr>
          <a:lstStyle/>
          <a:p>
            <a:r>
              <a:rPr lang="en-US" dirty="0" smtClean="0"/>
              <a:t>I was born in 1902 in Frankfurt , Germany</a:t>
            </a:r>
          </a:p>
          <a:p>
            <a:r>
              <a:rPr lang="en-US" dirty="0" smtClean="0"/>
              <a:t>When I was school as child, I was teased for being Jewish &amp; in synagogue, I was teased for being “Nordic”. </a:t>
            </a:r>
          </a:p>
          <a:p>
            <a:r>
              <a:rPr lang="en-US" dirty="0" smtClean="0"/>
              <a:t>I never knew my biological father, I was lead to believe that my stepfather was my real father. </a:t>
            </a:r>
            <a:endParaRPr lang="en-US" dirty="0"/>
          </a:p>
          <a:p>
            <a:pPr lvl="1"/>
            <a:r>
              <a:rPr lang="en-US" dirty="0" smtClean="0"/>
              <a:t>Identity crisis </a:t>
            </a:r>
          </a:p>
        </p:txBody>
      </p:sp>
      <p:pic>
        <p:nvPicPr>
          <p:cNvPr id="1026" name="Picture 2"/>
          <p:cNvPicPr>
            <a:picLocks noGrp="1" noChangeAspect="1" noChangeArrowheads="1"/>
          </p:cNvPicPr>
          <p:nvPr>
            <p:ph sz="quarter" idx="14"/>
          </p:nvPr>
        </p:nvPicPr>
        <p:blipFill>
          <a:blip r:embed="rId3">
            <a:extLst>
              <a:ext uri="{28A0092B-C50C-407E-A947-70E740481C1C}">
                <a14:useLocalDpi xmlns:a14="http://schemas.microsoft.com/office/drawing/2010/main" val="0"/>
              </a:ext>
            </a:extLst>
          </a:blip>
          <a:srcRect/>
          <a:stretch>
            <a:fillRect/>
          </a:stretch>
        </p:blipFill>
        <p:spPr bwMode="auto">
          <a:xfrm>
            <a:off x="3505201" y="1447800"/>
            <a:ext cx="5535188" cy="434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028429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143000" y="1905000"/>
            <a:ext cx="6096000" cy="3657599"/>
          </a:xfrm>
        </p:spPr>
        <p:txBody>
          <a:bodyPr>
            <a:normAutofit lnSpcReduction="10000"/>
          </a:bodyPr>
          <a:lstStyle/>
          <a:p>
            <a:pPr>
              <a:buFont typeface="Wingdings" panose="05000000000000000000" pitchFamily="2" charset="2"/>
              <a:buChar char="v"/>
            </a:pPr>
            <a:r>
              <a:rPr lang="en-US" sz="2800" dirty="0" smtClean="0"/>
              <a:t>After graduating high school, I decided to not pursue a college education.</a:t>
            </a:r>
          </a:p>
          <a:p>
            <a:pPr>
              <a:buFont typeface="Wingdings" panose="05000000000000000000" pitchFamily="2" charset="2"/>
              <a:buChar char="v"/>
            </a:pPr>
            <a:r>
              <a:rPr lang="en-US" sz="2800" dirty="0" smtClean="0"/>
              <a:t>Settled in Florence, Italy</a:t>
            </a:r>
          </a:p>
          <a:p>
            <a:pPr lvl="1">
              <a:buFont typeface="Wingdings" panose="05000000000000000000" pitchFamily="2" charset="2"/>
              <a:buChar char="v"/>
            </a:pPr>
            <a:r>
              <a:rPr lang="en-US" sz="2800" dirty="0" smtClean="0"/>
              <a:t>Art teacher at “psychoanalytically enlightened school for children” </a:t>
            </a:r>
          </a:p>
          <a:p>
            <a:pPr lvl="1">
              <a:buFont typeface="Wingdings" panose="05000000000000000000" pitchFamily="2" charset="2"/>
              <a:buChar char="v"/>
            </a:pPr>
            <a:r>
              <a:rPr lang="en-US" sz="2800" dirty="0" smtClean="0"/>
              <a:t>Anna Freud </a:t>
            </a:r>
          </a:p>
          <a:p>
            <a:pPr lvl="1">
              <a:buFont typeface="Wingdings" panose="05000000000000000000" pitchFamily="2" charset="2"/>
              <a:buChar char="v"/>
            </a:pPr>
            <a:endParaRPr lang="en-US" dirty="0"/>
          </a:p>
        </p:txBody>
      </p:sp>
      <p:sp>
        <p:nvSpPr>
          <p:cNvPr id="3" name="Title 2"/>
          <p:cNvSpPr>
            <a:spLocks noGrp="1"/>
          </p:cNvSpPr>
          <p:nvPr>
            <p:ph type="title"/>
          </p:nvPr>
        </p:nvSpPr>
        <p:spPr>
          <a:xfrm>
            <a:off x="228600" y="152400"/>
            <a:ext cx="7543800" cy="914400"/>
          </a:xfrm>
        </p:spPr>
        <p:txBody>
          <a:bodyPr/>
          <a:lstStyle/>
          <a:p>
            <a:r>
              <a:rPr lang="en-US" dirty="0" smtClean="0"/>
              <a:t>Background (continued)</a:t>
            </a:r>
            <a:endParaRPr lang="en-US" dirty="0"/>
          </a:p>
        </p:txBody>
      </p:sp>
    </p:spTree>
    <p:extLst>
      <p:ext uri="{BB962C8B-B14F-4D97-AF65-F5344CB8AC3E}">
        <p14:creationId xmlns:p14="http://schemas.microsoft.com/office/powerpoint/2010/main" val="35736873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19200" y="1752600"/>
            <a:ext cx="6096000" cy="3657599"/>
          </a:xfrm>
        </p:spPr>
        <p:txBody>
          <a:bodyPr>
            <a:normAutofit/>
          </a:bodyPr>
          <a:lstStyle/>
          <a:p>
            <a:r>
              <a:rPr lang="en-US" sz="3600" dirty="0" smtClean="0"/>
              <a:t>Earned a certificate from the Maria Montessori </a:t>
            </a:r>
            <a:r>
              <a:rPr lang="en-US" sz="3600" dirty="0" smtClean="0"/>
              <a:t>School.</a:t>
            </a:r>
            <a:endParaRPr lang="en-US" sz="3600" dirty="0" smtClean="0"/>
          </a:p>
          <a:p>
            <a:r>
              <a:rPr lang="en-US" sz="3600" dirty="0" smtClean="0"/>
              <a:t>Completed training in </a:t>
            </a:r>
            <a:r>
              <a:rPr lang="en-US" sz="3600" dirty="0" err="1" smtClean="0"/>
              <a:t>psychoanalytics</a:t>
            </a:r>
            <a:r>
              <a:rPr lang="en-US" sz="3600" dirty="0" smtClean="0"/>
              <a:t> at Vienna Psychoanalytic Institute</a:t>
            </a:r>
            <a:endParaRPr lang="en-US" sz="3600" dirty="0"/>
          </a:p>
        </p:txBody>
      </p:sp>
      <p:sp>
        <p:nvSpPr>
          <p:cNvPr id="3" name="Title 2"/>
          <p:cNvSpPr>
            <a:spLocks noGrp="1"/>
          </p:cNvSpPr>
          <p:nvPr>
            <p:ph type="title"/>
          </p:nvPr>
        </p:nvSpPr>
        <p:spPr>
          <a:xfrm>
            <a:off x="762000" y="228600"/>
            <a:ext cx="7543800" cy="914400"/>
          </a:xfrm>
        </p:spPr>
        <p:txBody>
          <a:bodyPr/>
          <a:lstStyle/>
          <a:p>
            <a:r>
              <a:rPr lang="en-US" dirty="0" smtClean="0"/>
              <a:t>Background (continued)</a:t>
            </a:r>
            <a:endParaRPr lang="en-US" dirty="0"/>
          </a:p>
        </p:txBody>
      </p:sp>
    </p:spTree>
    <p:extLst>
      <p:ext uri="{BB962C8B-B14F-4D97-AF65-F5344CB8AC3E}">
        <p14:creationId xmlns:p14="http://schemas.microsoft.com/office/powerpoint/2010/main" val="19521262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143000" y="304800"/>
            <a:ext cx="6675681" cy="5935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87833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4953000"/>
            <a:ext cx="7543800" cy="914400"/>
          </a:xfrm>
        </p:spPr>
        <p:txBody>
          <a:bodyPr/>
          <a:lstStyle/>
          <a:p>
            <a:r>
              <a:rPr lang="en-US" dirty="0" smtClean="0"/>
              <a:t>Trust vs. Mistrust</a:t>
            </a:r>
            <a:endParaRPr lang="en-US" dirty="0"/>
          </a:p>
        </p:txBody>
      </p:sp>
      <p:sp>
        <p:nvSpPr>
          <p:cNvPr id="4" name="Content Placeholder 3"/>
          <p:cNvSpPr>
            <a:spLocks noGrp="1"/>
          </p:cNvSpPr>
          <p:nvPr>
            <p:ph sz="quarter" idx="13"/>
          </p:nvPr>
        </p:nvSpPr>
        <p:spPr>
          <a:xfrm>
            <a:off x="685800" y="762000"/>
            <a:ext cx="3273552" cy="3429000"/>
          </a:xfrm>
        </p:spPr>
        <p:txBody>
          <a:bodyPr/>
          <a:lstStyle/>
          <a:p>
            <a:r>
              <a:rPr lang="en-US" sz="2400" dirty="0" smtClean="0"/>
              <a:t>The infant must form a first loving, trusting relationship with the caregiver or develop a sense of mistrust.</a:t>
            </a:r>
          </a:p>
          <a:p>
            <a:endParaRPr lang="en-US" sz="2400" dirty="0" smtClean="0"/>
          </a:p>
          <a:p>
            <a:r>
              <a:rPr lang="en-US" sz="2400" dirty="0" smtClean="0"/>
              <a:t>Infant- 18 months</a:t>
            </a:r>
          </a:p>
          <a:p>
            <a:endParaRPr lang="en-US" dirty="0"/>
          </a:p>
        </p:txBody>
      </p:sp>
      <p:pic>
        <p:nvPicPr>
          <p:cNvPr id="2050" name="Picture 2" descr="C:\Users\Amanda\AppData\Local\Microsoft\Windows\Temporary Internet Files\Content.IE5\EAJLG6CB\MP900427769[1].jpg"/>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953000" y="152400"/>
            <a:ext cx="3583371" cy="48859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15645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Autonomy vs Shame &amp; Doubt </a:t>
            </a:r>
            <a:endParaRPr lang="en-US" sz="4000" dirty="0"/>
          </a:p>
        </p:txBody>
      </p:sp>
      <p:sp>
        <p:nvSpPr>
          <p:cNvPr id="3" name="Content Placeholder 2"/>
          <p:cNvSpPr>
            <a:spLocks noGrp="1"/>
          </p:cNvSpPr>
          <p:nvPr>
            <p:ph sz="quarter" idx="13"/>
          </p:nvPr>
        </p:nvSpPr>
        <p:spPr>
          <a:xfrm>
            <a:off x="914400" y="685800"/>
            <a:ext cx="3685032" cy="4294632"/>
          </a:xfrm>
        </p:spPr>
        <p:txBody>
          <a:bodyPr>
            <a:normAutofit/>
          </a:bodyPr>
          <a:lstStyle/>
          <a:p>
            <a:endParaRPr lang="en-US" dirty="0"/>
          </a:p>
          <a:p>
            <a:r>
              <a:rPr lang="en-US" dirty="0"/>
              <a:t>The child’s energies are directed toward the development of physical skills, including walking, grasping, controlling, etc. The child learns control but may develop shame and doubt if not handled </a:t>
            </a:r>
            <a:r>
              <a:rPr lang="en-US" dirty="0" smtClean="0"/>
              <a:t>well</a:t>
            </a:r>
          </a:p>
          <a:p>
            <a:pPr marL="18288" indent="0">
              <a:buNone/>
            </a:pPr>
            <a:endParaRPr lang="en-US" dirty="0" smtClean="0"/>
          </a:p>
          <a:p>
            <a:r>
              <a:rPr lang="en-US" dirty="0" smtClean="0"/>
              <a:t>18 months-3 years old</a:t>
            </a:r>
          </a:p>
          <a:p>
            <a:pPr marL="18288" indent="0">
              <a:buNone/>
            </a:pPr>
            <a:endParaRPr lang="en-US" dirty="0"/>
          </a:p>
        </p:txBody>
      </p:sp>
      <p:pic>
        <p:nvPicPr>
          <p:cNvPr id="3075" name="Picture 3" descr="C:\Users\Amanda\AppData\Local\Microsoft\Windows\Temporary Internet Files\Content.IE5\I1LWL7UR\MP900448287[1].jpg"/>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5486400" y="533400"/>
            <a:ext cx="3015190" cy="45227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14614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486400"/>
            <a:ext cx="7543800" cy="914400"/>
          </a:xfrm>
        </p:spPr>
        <p:txBody>
          <a:bodyPr/>
          <a:lstStyle/>
          <a:p>
            <a:r>
              <a:rPr lang="en-US" dirty="0" smtClean="0"/>
              <a:t> Initiative vs Guilt</a:t>
            </a:r>
            <a:endParaRPr lang="en-US" dirty="0"/>
          </a:p>
        </p:txBody>
      </p:sp>
      <p:sp>
        <p:nvSpPr>
          <p:cNvPr id="3" name="Content Placeholder 2"/>
          <p:cNvSpPr>
            <a:spLocks noGrp="1"/>
          </p:cNvSpPr>
          <p:nvPr>
            <p:ph sz="quarter" idx="13"/>
          </p:nvPr>
        </p:nvSpPr>
        <p:spPr>
          <a:xfrm>
            <a:off x="685800" y="609600"/>
            <a:ext cx="3456432" cy="4142232"/>
          </a:xfrm>
        </p:spPr>
        <p:txBody>
          <a:bodyPr>
            <a:noAutofit/>
          </a:bodyPr>
          <a:lstStyle/>
          <a:p>
            <a:r>
              <a:rPr lang="en-US" sz="2000" dirty="0"/>
              <a:t>The child continues to become more assertive and to take more initiative but may be too forceful, which can lead to guilt </a:t>
            </a:r>
            <a:r>
              <a:rPr lang="en-US" sz="2000" dirty="0" smtClean="0"/>
              <a:t>feelings</a:t>
            </a:r>
          </a:p>
          <a:p>
            <a:endParaRPr lang="en-US" sz="2000" dirty="0"/>
          </a:p>
          <a:p>
            <a:r>
              <a:rPr lang="en-US" sz="2000" dirty="0" smtClean="0"/>
              <a:t>This stage includes children’s “ </a:t>
            </a:r>
            <a:r>
              <a:rPr lang="en-US" sz="2000" dirty="0"/>
              <a:t>play </a:t>
            </a:r>
            <a:r>
              <a:rPr lang="en-US" sz="2000" dirty="0" smtClean="0"/>
              <a:t>age” where they mimic</a:t>
            </a:r>
            <a:r>
              <a:rPr lang="en-US" sz="2000" dirty="0"/>
              <a:t>/ mirror other’s </a:t>
            </a:r>
            <a:r>
              <a:rPr lang="en-US" sz="2000" dirty="0" smtClean="0"/>
              <a:t>behavior, &amp; develop </a:t>
            </a:r>
            <a:r>
              <a:rPr lang="en-US" sz="2000" dirty="0"/>
              <a:t>creatively and cognitively </a:t>
            </a:r>
            <a:endParaRPr lang="en-US" sz="2000" dirty="0" smtClean="0"/>
          </a:p>
          <a:p>
            <a:endParaRPr lang="en-US" sz="2000" dirty="0"/>
          </a:p>
          <a:p>
            <a:r>
              <a:rPr lang="en-US" sz="2000" dirty="0" smtClean="0"/>
              <a:t>3-5 years old </a:t>
            </a:r>
            <a:endParaRPr lang="en-US" sz="2000" dirty="0"/>
          </a:p>
        </p:txBody>
      </p:sp>
      <p:pic>
        <p:nvPicPr>
          <p:cNvPr id="4098" name="Picture 2" descr="C:\Users\Amanda\AppData\Local\Microsoft\Windows\Temporary Internet Files\Content.IE5\3TP8AQD7\MP900423116[1].jpg"/>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4953000" y="381001"/>
            <a:ext cx="3506910" cy="5257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09307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0"/>
            <a:ext cx="7543800" cy="914400"/>
          </a:xfrm>
        </p:spPr>
        <p:txBody>
          <a:bodyPr/>
          <a:lstStyle/>
          <a:p>
            <a:r>
              <a:rPr lang="en-US" dirty="0" smtClean="0"/>
              <a:t>Industry vs Inferiority </a:t>
            </a:r>
            <a:endParaRPr lang="en-US" dirty="0"/>
          </a:p>
        </p:txBody>
      </p:sp>
      <p:sp>
        <p:nvSpPr>
          <p:cNvPr id="3" name="Content Placeholder 2"/>
          <p:cNvSpPr>
            <a:spLocks noGrp="1"/>
          </p:cNvSpPr>
          <p:nvPr>
            <p:ph sz="quarter" idx="13"/>
          </p:nvPr>
        </p:nvSpPr>
        <p:spPr>
          <a:xfrm>
            <a:off x="609600" y="773176"/>
            <a:ext cx="3273552" cy="3429000"/>
          </a:xfrm>
        </p:spPr>
        <p:txBody>
          <a:bodyPr>
            <a:normAutofit/>
          </a:bodyPr>
          <a:lstStyle/>
          <a:p>
            <a:r>
              <a:rPr lang="en-US" sz="2400" dirty="0"/>
              <a:t>The child must deal with demands to learn new skills or risk a sense of inferiority, failure, and </a:t>
            </a:r>
            <a:r>
              <a:rPr lang="en-US" sz="2400" dirty="0" smtClean="0"/>
              <a:t>incompetence</a:t>
            </a:r>
          </a:p>
          <a:p>
            <a:endParaRPr lang="en-US" sz="2400" dirty="0"/>
          </a:p>
          <a:p>
            <a:r>
              <a:rPr lang="en-US" sz="2400" dirty="0" smtClean="0"/>
              <a:t>Ages 5- 13 years old </a:t>
            </a:r>
            <a:endParaRPr lang="en-US" sz="2400" dirty="0"/>
          </a:p>
        </p:txBody>
      </p:sp>
      <p:pic>
        <p:nvPicPr>
          <p:cNvPr id="5124" name="Picture 4" descr="C:\Users\Amanda\AppData\Local\Microsoft\Windows\Temporary Internet Files\Content.IE5\I1LWL7UR\MP900399955[1].jpg"/>
          <p:cNvPicPr>
            <a:picLocks noGrp="1" noChangeAspect="1" noChangeArrowheads="1"/>
          </p:cNvPicPr>
          <p:nvPr>
            <p:ph sz="quarter" idx="14"/>
          </p:nvPr>
        </p:nvPicPr>
        <p:blipFill>
          <a:blip r:embed="rId2" cstate="print">
            <a:extLst>
              <a:ext uri="{28A0092B-C50C-407E-A947-70E740481C1C}">
                <a14:useLocalDpi xmlns:a14="http://schemas.microsoft.com/office/drawing/2010/main" val="0"/>
              </a:ext>
            </a:extLst>
          </a:blip>
          <a:srcRect/>
          <a:stretch>
            <a:fillRect/>
          </a:stretch>
        </p:blipFill>
        <p:spPr bwMode="auto">
          <a:xfrm>
            <a:off x="4762500" y="152400"/>
            <a:ext cx="3962400" cy="2640567"/>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C:\Users\Amanda\AppData\Local\Microsoft\Windows\Temporary Internet Files\Content.IE5\3TP8AQD7\MP900442486[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9150" y="2876550"/>
            <a:ext cx="4191000" cy="26512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176257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l">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231</TotalTime>
  <Words>771</Words>
  <Application>Microsoft Office PowerPoint</Application>
  <PresentationFormat>On-screen Show (4:3)</PresentationFormat>
  <Paragraphs>80</Paragraphs>
  <Slides>14</Slides>
  <Notes>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Elemental</vt:lpstr>
      <vt:lpstr>Erik Erikson By Amanda Hill </vt:lpstr>
      <vt:lpstr>Background</vt:lpstr>
      <vt:lpstr>Background (continued)</vt:lpstr>
      <vt:lpstr>Background (continued)</vt:lpstr>
      <vt:lpstr>PowerPoint Presentation</vt:lpstr>
      <vt:lpstr>Trust vs. Mistrust</vt:lpstr>
      <vt:lpstr>Autonomy vs Shame &amp; Doubt </vt:lpstr>
      <vt:lpstr> Initiative vs Guilt</vt:lpstr>
      <vt:lpstr>Industry vs Inferiority </vt:lpstr>
      <vt:lpstr>Identity vs Role Confusion</vt:lpstr>
      <vt:lpstr>Intimacy vs Isolation</vt:lpstr>
      <vt:lpstr>Generativity vs Stagnation</vt:lpstr>
      <vt:lpstr>Ego Integrity vs Despair</vt:lpstr>
      <vt:lpstr>Psychosocial Theory of Human Development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Erik Erikson By Amanda Hill</dc:title>
  <dc:creator>Amanda Hill</dc:creator>
  <cp:lastModifiedBy>Amanda Hill</cp:lastModifiedBy>
  <cp:revision>32</cp:revision>
  <dcterms:created xsi:type="dcterms:W3CDTF">2014-04-09T20:23:55Z</dcterms:created>
  <dcterms:modified xsi:type="dcterms:W3CDTF">2014-04-14T21:30:19Z</dcterms:modified>
</cp:coreProperties>
</file>